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99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79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93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6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9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35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0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7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27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6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76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2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B67C-7EE9-418B-A5B9-FC884C44A7B3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78FE-0379-47AD-A0FE-A194C4E688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08866CF-A611-41D4-8B3A-61DCD0AFFA72}"/>
              </a:ext>
            </a:extLst>
          </p:cNvPr>
          <p:cNvGrpSpPr/>
          <p:nvPr/>
        </p:nvGrpSpPr>
        <p:grpSpPr>
          <a:xfrm>
            <a:off x="92074" y="92074"/>
            <a:ext cx="8959851" cy="6719019"/>
            <a:chOff x="92074" y="92074"/>
            <a:chExt cx="8959851" cy="6719019"/>
          </a:xfrm>
        </p:grpSpPr>
        <p:graphicFrame>
          <p:nvGraphicFramePr>
            <p:cNvPr id="2" name="Oggetto 1">
              <a:extLst>
                <a:ext uri="{FF2B5EF4-FFF2-40B4-BE49-F238E27FC236}">
                  <a16:creationId xmlns:a16="http://schemas.microsoft.com/office/drawing/2014/main" id="{B6527177-58B9-4479-9ECD-46B88FBBC8D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3937805"/>
                </p:ext>
              </p:extLst>
            </p:nvPr>
          </p:nvGraphicFramePr>
          <p:xfrm>
            <a:off x="92074" y="92074"/>
            <a:ext cx="4746845" cy="6717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Acrobat Document" r:id="rId3" imgW="5667123" imgH="8020002" progId="AcroExch.Document.DC">
                    <p:embed/>
                  </p:oleObj>
                </mc:Choice>
                <mc:Fallback>
                  <p:oleObj name="Acrobat Document" r:id="rId3" imgW="5667123" imgH="8020002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074" y="92074"/>
                          <a:ext cx="4746845" cy="6717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274EA38-0DE5-4A91-9E8F-E01F0419E4D5}"/>
                </a:ext>
              </a:extLst>
            </p:cNvPr>
            <p:cNvSpPr txBox="1"/>
            <p:nvPr/>
          </p:nvSpPr>
          <p:spPr>
            <a:xfrm>
              <a:off x="4897925" y="93613"/>
              <a:ext cx="4154000" cy="671748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 scuola con la protezione civile</a:t>
              </a: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300" b="1" dirty="0">
                <a:solidFill>
                  <a:schemeClr val="bg1"/>
                </a:solidFill>
              </a:endParaRPr>
            </a:p>
            <a:p>
              <a:pPr algn="just"/>
              <a:endParaRPr lang="it-IT" sz="6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endParaRPr lang="it-IT" sz="200" b="1" dirty="0">
                <a:solidFill>
                  <a:schemeClr val="bg1"/>
                </a:solidFill>
              </a:endParaRPr>
            </a:p>
            <a:p>
              <a:pPr algn="just"/>
              <a:r>
                <a:rPr lang="it-IT" b="1" dirty="0">
                  <a:solidFill>
                    <a:schemeClr val="bg1"/>
                  </a:solidFill>
                </a:rPr>
                <a:t>Un pomeriggio diverso trascorso a scuola con i volontari della PC.</a:t>
              </a:r>
            </a:p>
            <a:p>
              <a:pPr algn="just"/>
              <a:endParaRPr lang="it-IT" sz="600" b="1" dirty="0">
                <a:solidFill>
                  <a:schemeClr val="bg1"/>
                </a:solidFill>
              </a:endParaRPr>
            </a:p>
            <a:p>
              <a:pPr algn="just"/>
              <a:endParaRPr lang="it-IT" sz="600" b="1" dirty="0">
                <a:solidFill>
                  <a:schemeClr val="bg1"/>
                </a:solidFill>
              </a:endParaRPr>
            </a:p>
            <a:p>
              <a:pPr algn="just"/>
              <a:endParaRPr lang="it-IT" sz="600" b="1" dirty="0">
                <a:solidFill>
                  <a:schemeClr val="bg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La prof.ssa Barbara </a:t>
              </a:r>
              <a:r>
                <a:rPr lang="it-IT" sz="1600" dirty="0" err="1">
                  <a:solidFill>
                    <a:schemeClr val="bg1"/>
                  </a:solidFill>
                </a:rPr>
                <a:t>Maltecca</a:t>
              </a:r>
              <a:r>
                <a:rPr lang="it-IT" sz="1600" dirty="0">
                  <a:solidFill>
                    <a:schemeClr val="bg1"/>
                  </a:solidFill>
                </a:rPr>
                <a:t>, referente del CPPC di Cinisello Balsamo, ha organizzato anche in questo anno scolastico l’attività per 60 studenti delle classi 3^ provenienti da Istituti della zona.</a:t>
              </a:r>
            </a:p>
            <a:p>
              <a:pPr algn="just">
                <a:lnSpc>
                  <a:spcPct val="150000"/>
                </a:lnSpc>
              </a:pPr>
              <a:endParaRPr lang="it-IT" sz="1600" dirty="0">
                <a:solidFill>
                  <a:schemeClr val="bg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Nel pomeriggio di martedì 9 aprile, gli studenti,</a:t>
              </a:r>
            </a:p>
            <a:p>
              <a:pPr algn="just">
                <a:lnSpc>
                  <a:spcPct val="150000"/>
                </a:lnSpc>
              </a:pPr>
              <a:r>
                <a:rPr lang="it-IT" sz="1600" dirty="0">
                  <a:solidFill>
                    <a:schemeClr val="bg1"/>
                  </a:solidFill>
                </a:rPr>
                <a:t>suddivisi in tre gruppi che a rotazione hanno potuto affrontare argomenti diversi: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it-IT" sz="1600" dirty="0">
                  <a:solidFill>
                    <a:schemeClr val="bg1"/>
                  </a:solidFill>
                </a:rPr>
                <a:t>Le attività delle unità cinofile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it-IT" sz="1600" dirty="0">
                  <a:solidFill>
                    <a:schemeClr val="bg1"/>
                  </a:solidFill>
                </a:rPr>
                <a:t> Gli aspetti organizzativi e normativi della PC</a:t>
              </a:r>
            </a:p>
            <a:p>
              <a:pPr marL="285750" indent="-28575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it-IT" sz="1600" dirty="0">
                  <a:solidFill>
                    <a:schemeClr val="bg1"/>
                  </a:solidFill>
                </a:rPr>
                <a:t>Le attività dell’AIB e afferenti alle tematiche Idrogeologiche.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55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2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3D1266-90B6-4C24-80C2-29868E714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62325" cy="2159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CBF7C7-CEB6-4485-BB17-6931944B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0218" y="4727513"/>
            <a:ext cx="2897972" cy="2130487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23273BD-B45B-4FD9-880B-B0DF2994276C}"/>
              </a:ext>
            </a:extLst>
          </p:cNvPr>
          <p:cNvSpPr/>
          <p:nvPr/>
        </p:nvSpPr>
        <p:spPr>
          <a:xfrm>
            <a:off x="0" y="0"/>
            <a:ext cx="3362325" cy="21590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232231-5D64-4041-9556-F769386D11F2}"/>
              </a:ext>
            </a:extLst>
          </p:cNvPr>
          <p:cNvSpPr/>
          <p:nvPr/>
        </p:nvSpPr>
        <p:spPr>
          <a:xfrm>
            <a:off x="6246008" y="4727512"/>
            <a:ext cx="2897972" cy="2144743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D08C0F82-9A83-445D-9C78-04B2ACC99E30}"/>
              </a:ext>
            </a:extLst>
          </p:cNvPr>
          <p:cNvGrpSpPr/>
          <p:nvPr/>
        </p:nvGrpSpPr>
        <p:grpSpPr>
          <a:xfrm>
            <a:off x="0" y="-3041"/>
            <a:ext cx="9148193" cy="6897236"/>
            <a:chOff x="0" y="-3041"/>
            <a:chExt cx="9148193" cy="689723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4E876D0-16FA-4A49-BB50-40549F837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16" r="24885" b="1"/>
            <a:stretch/>
          </p:blipFill>
          <p:spPr>
            <a:xfrm>
              <a:off x="3497198" y="-3041"/>
              <a:ext cx="5650995" cy="4575047"/>
            </a:xfrm>
            <a:prstGeom prst="rect">
              <a:avLst/>
            </a:prstGeom>
            <a:effectLst/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B6022DC4-659E-413A-9AE8-89233C7B1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54" r="2" b="2"/>
            <a:stretch/>
          </p:blipFill>
          <p:spPr>
            <a:xfrm>
              <a:off x="20" y="2319867"/>
              <a:ext cx="6135898" cy="4535019"/>
            </a:xfrm>
            <a:custGeom>
              <a:avLst/>
              <a:gdLst>
                <a:gd name="connsiteX0" fmla="*/ 0 w 8181224"/>
                <a:gd name="connsiteY0" fmla="*/ 0 h 4535019"/>
                <a:gd name="connsiteX1" fmla="*/ 4483100 w 8181224"/>
                <a:gd name="connsiteY1" fmla="*/ 0 h 4535019"/>
                <a:gd name="connsiteX2" fmla="*/ 4483100 w 8181224"/>
                <a:gd name="connsiteY2" fmla="*/ 2404532 h 4535019"/>
                <a:gd name="connsiteX3" fmla="*/ 8181224 w 8181224"/>
                <a:gd name="connsiteY3" fmla="*/ 2404532 h 4535019"/>
                <a:gd name="connsiteX4" fmla="*/ 8181224 w 8181224"/>
                <a:gd name="connsiteY4" fmla="*/ 4535019 h 4535019"/>
                <a:gd name="connsiteX5" fmla="*/ 0 w 8181224"/>
                <a:gd name="connsiteY5" fmla="*/ 4535019 h 453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81224" h="4535019">
                  <a:moveTo>
                    <a:pt x="0" y="0"/>
                  </a:moveTo>
                  <a:lnTo>
                    <a:pt x="4483100" y="0"/>
                  </a:lnTo>
                  <a:lnTo>
                    <a:pt x="4483100" y="2404532"/>
                  </a:lnTo>
                  <a:lnTo>
                    <a:pt x="8181224" y="2404532"/>
                  </a:lnTo>
                  <a:lnTo>
                    <a:pt x="8181224" y="4535019"/>
                  </a:lnTo>
                  <a:lnTo>
                    <a:pt x="0" y="4535019"/>
                  </a:lnTo>
                  <a:close/>
                </a:path>
              </a:pathLst>
            </a:cu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FF2AF76C-AE7B-4CD9-B33C-0415C8C705F9}"/>
                </a:ext>
              </a:extLst>
            </p:cNvPr>
            <p:cNvSpPr txBox="1"/>
            <p:nvPr/>
          </p:nvSpPr>
          <p:spPr>
            <a:xfrm>
              <a:off x="0" y="144856"/>
              <a:ext cx="336232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Hanno lavorato con gli studenti i volontari di:</a:t>
              </a:r>
            </a:p>
            <a:p>
              <a:endParaRPr lang="it-IT" sz="10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1400" b="1" dirty="0"/>
                <a:t>CUSANO MILANINO -</a:t>
              </a:r>
              <a:r>
                <a:rPr lang="it-IT" sz="1400" dirty="0"/>
                <a:t>gruppo comunale</a:t>
              </a:r>
            </a:p>
            <a:p>
              <a:endParaRPr lang="it-IT" sz="14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1400" b="1" dirty="0"/>
                <a:t>ANC SESTO SAN GIOVANNI -</a:t>
              </a:r>
              <a:r>
                <a:rPr lang="it-IT" sz="1400" dirty="0" err="1"/>
                <a:t>ass</a:t>
              </a:r>
              <a:r>
                <a:rPr lang="it-IT" sz="1400" dirty="0"/>
                <a:t>. </a:t>
              </a:r>
              <a:r>
                <a:rPr lang="it-IT" sz="1400" dirty="0" err="1"/>
                <a:t>naz</a:t>
              </a:r>
              <a:r>
                <a:rPr lang="it-IT" sz="1400" dirty="0"/>
                <a:t>. Carabinieri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t-IT" sz="1400" dirty="0"/>
                <a:t>AVS </a:t>
              </a:r>
              <a:r>
                <a:rPr lang="it-IT" sz="1400" dirty="0" err="1"/>
                <a:t>Oslj</a:t>
              </a:r>
              <a:r>
                <a:rPr lang="it-IT" sz="1400" dirty="0"/>
                <a:t> </a:t>
              </a:r>
              <a:r>
                <a:rPr lang="it-IT" sz="1400" b="1" dirty="0"/>
                <a:t>-</a:t>
              </a:r>
              <a:r>
                <a:rPr lang="it-IT" sz="1400" dirty="0"/>
                <a:t>unità cinofile </a:t>
              </a:r>
            </a:p>
            <a:p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D914658-9010-41A1-84A6-9261B41DD115}"/>
                </a:ext>
              </a:extLst>
            </p:cNvPr>
            <p:cNvSpPr txBox="1"/>
            <p:nvPr/>
          </p:nvSpPr>
          <p:spPr>
            <a:xfrm>
              <a:off x="6168758" y="4727512"/>
              <a:ext cx="2975242" cy="2166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100" dirty="0"/>
                <a:t>GRADITE LE ATTIVITA’ DA PARTE DEGLI STUDENTI, CHE SI SONO TRATTENUTI OLTRE L’ORARIO PREVISTO.</a:t>
              </a:r>
            </a:p>
            <a:p>
              <a:pPr>
                <a:lnSpc>
                  <a:spcPct val="150000"/>
                </a:lnSpc>
              </a:pPr>
              <a:endParaRPr lang="it-IT" sz="300" dirty="0"/>
            </a:p>
            <a:p>
              <a:pPr>
                <a:lnSpc>
                  <a:spcPct val="150000"/>
                </a:lnSpc>
              </a:pPr>
              <a:r>
                <a:rPr lang="it-IT" sz="1100" dirty="0"/>
                <a:t>L’attività ha visto -come di consueto- la collaborazione di città metropolitana di Milano e del CCV-MI impegnati nel supporto ai CPPC </a:t>
              </a:r>
              <a:r>
                <a:rPr lang="it-IT" sz="1100" i="1" dirty="0"/>
                <a:t>(centri di promozione della PC o scuole polo; due in CITMET e dieci in tutta la Lombardia)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5804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186</Words>
  <Application>Microsoft Office PowerPoint</Application>
  <PresentationFormat>Presentazione su schermo (4:3)</PresentationFormat>
  <Paragraphs>35</Paragraphs>
  <Slides>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di Office</vt:lpstr>
      <vt:lpstr>Adobe Acrobat Document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Moro</dc:creator>
  <cp:lastModifiedBy>Flavia Moro</cp:lastModifiedBy>
  <cp:revision>4</cp:revision>
  <dcterms:created xsi:type="dcterms:W3CDTF">2019-04-15T18:58:42Z</dcterms:created>
  <dcterms:modified xsi:type="dcterms:W3CDTF">2019-04-15T19:26:50Z</dcterms:modified>
</cp:coreProperties>
</file>